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3" roundtripDataSignature="AMtx7mhxnHSr2d12amSk8HAvy87LMRJW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By Lin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25.png"/><Relationship Id="rId13" Type="http://schemas.openxmlformats.org/officeDocument/2006/relationships/image" Target="../media/image17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9" Type="http://schemas.openxmlformats.org/officeDocument/2006/relationships/image" Target="../media/image16.png"/><Relationship Id="rId15" Type="http://schemas.openxmlformats.org/officeDocument/2006/relationships/image" Target="../media/image24.png"/><Relationship Id="rId14" Type="http://schemas.openxmlformats.org/officeDocument/2006/relationships/image" Target="../media/image26.png"/><Relationship Id="rId17" Type="http://schemas.openxmlformats.org/officeDocument/2006/relationships/image" Target="../media/image27.png"/><Relationship Id="rId16" Type="http://schemas.openxmlformats.org/officeDocument/2006/relationships/image" Target="../media/image29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18" Type="http://schemas.openxmlformats.org/officeDocument/2006/relationships/image" Target="../media/image31.png"/><Relationship Id="rId7" Type="http://schemas.openxmlformats.org/officeDocument/2006/relationships/image" Target="../media/image10.png"/><Relationship Id="rId8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techvidvan.com/tutorials/reinforcement-learning/" TargetMode="External"/><Relationship Id="rId4" Type="http://schemas.openxmlformats.org/officeDocument/2006/relationships/hyperlink" Target="https://starherald.com/townnews/school/scottsbluff-public-schools-practice-fire-drill-and-reunification-plan/article_eeed2982-0e47-5272-a207-e328d0fce806.html" TargetMode="External"/><Relationship Id="rId5" Type="http://schemas.openxmlformats.org/officeDocument/2006/relationships/hyperlink" Target="https://spaces4learning.com/articles/2014/07/01/fire-drill.aspx" TargetMode="External"/><Relationship Id="rId6" Type="http://schemas.openxmlformats.org/officeDocument/2006/relationships/hyperlink" Target="https://www.todaysoftmag.com/article/2225/bluetooth-beacon-tracking-it-works-both-way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29768" y="411480"/>
            <a:ext cx="11201400" cy="1106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 Navigation System For Emergency Exits</a:t>
            </a:r>
            <a:endParaRPr/>
          </a:p>
        </p:txBody>
      </p:sp>
      <p:sp>
        <p:nvSpPr>
          <p:cNvPr id="91" name="Google Shape;91;p1"/>
          <p:cNvSpPr/>
          <p:nvPr/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person, game, person, ball&#10;&#10;Description automatically generated" id="92" name="Google Shape;92;p1"/>
          <p:cNvPicPr preferRelativeResize="0"/>
          <p:nvPr/>
        </p:nvPicPr>
        <p:blipFill rotWithShape="1">
          <a:blip r:embed="rId3">
            <a:alphaModFix/>
          </a:blip>
          <a:srcRect b="-3" l="5816" r="-2" t="0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/>
          <p:nvPr/>
        </p:nvSpPr>
        <p:spPr>
          <a:xfrm>
            <a:off x="7543801" y="1721922"/>
            <a:ext cx="4218432" cy="452056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1E1E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7938752" y="2020824"/>
            <a:ext cx="3455097" cy="39593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Han-Wei Lin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Roger Navarro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Sheetal Narvekar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Swati Ganesh Narkhede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 Function</a:t>
            </a:r>
            <a:endParaRPr/>
          </a:p>
        </p:txBody>
      </p:sp>
      <p:sp>
        <p:nvSpPr>
          <p:cNvPr id="170" name="Google Shape;170;p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5"/>
              <a:buNone/>
            </a:pPr>
            <a:r>
              <a:t/>
            </a:r>
            <a:endParaRPr b="1" sz="600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305"/>
              <a:buNone/>
            </a:pPr>
            <a:r>
              <a:rPr b="1" lang="en-US" sz="4305"/>
              <a:t>Q(s,a) &lt;= (1-α)Q(s,a) + α(R(s,a)+γmaxQ(s’,a’))</a:t>
            </a:r>
            <a:endParaRPr b="1" sz="430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t/>
            </a:r>
            <a:endParaRPr b="1" sz="3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         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800" y="540525"/>
            <a:ext cx="8483600" cy="59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Generate a Shortest Path to the Safe Exit</a:t>
            </a:r>
            <a:endParaRPr/>
          </a:p>
        </p:txBody>
      </p:sp>
      <p:sp>
        <p:nvSpPr>
          <p:cNvPr id="181" name="Google Shape;181;p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/>
              <a:t>Case 1: The path is available.</a:t>
            </a:r>
            <a:endParaRPr b="1"/>
          </a:p>
        </p:txBody>
      </p:sp>
      <p:pic>
        <p:nvPicPr>
          <p:cNvPr id="182" name="Google Shape;18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100" y="3094275"/>
            <a:ext cx="11262550" cy="19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/>
              <a:t>Case 2: The path is blocked and alternate path is available.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88" name="Google Shape;1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950" y="3144725"/>
            <a:ext cx="10635925" cy="17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/>
              <a:t>Case 3: The path is not available but room has a window.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4" name="Google Shape;1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625" y="3150425"/>
            <a:ext cx="11939375" cy="18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/>
              <a:t>Case 4: The path is unavailable and room does not have window.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00" name="Google Shape;20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863" y="3111725"/>
            <a:ext cx="10600675" cy="17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2499" y="1225226"/>
            <a:ext cx="3837325" cy="231532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6"/>
          <p:cNvSpPr txBox="1"/>
          <p:nvPr>
            <p:ph type="title"/>
          </p:nvPr>
        </p:nvSpPr>
        <p:spPr>
          <a:xfrm>
            <a:off x="838200" y="365125"/>
            <a:ext cx="10515600" cy="8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Technology Stack</a:t>
            </a:r>
            <a:endParaRPr/>
          </a:p>
        </p:txBody>
      </p:sp>
      <p:pic>
        <p:nvPicPr>
          <p:cNvPr id="207" name="Google Shape;20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2166" y="1420393"/>
            <a:ext cx="1298552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4525" y="3069351"/>
            <a:ext cx="1298550" cy="119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95674" y="4760525"/>
            <a:ext cx="1031575" cy="15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62168" y="3301750"/>
            <a:ext cx="631857" cy="8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34887" y="2938084"/>
            <a:ext cx="1392825" cy="1891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64102" y="4665550"/>
            <a:ext cx="790273" cy="72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567323" y="5283500"/>
            <a:ext cx="1274052" cy="15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463500" y="5326638"/>
            <a:ext cx="377875" cy="3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431750" y="6099975"/>
            <a:ext cx="441375" cy="4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38750" y="5514275"/>
            <a:ext cx="1218750" cy="10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6"/>
          <p:cNvPicPr preferRelativeResize="0"/>
          <p:nvPr/>
        </p:nvPicPr>
        <p:blipFill rotWithShape="1">
          <a:blip r:embed="rId14">
            <a:alphaModFix/>
          </a:blip>
          <a:srcRect b="-9189" l="0" r="0" t="9190"/>
          <a:stretch/>
        </p:blipFill>
        <p:spPr>
          <a:xfrm>
            <a:off x="7500737" y="5955938"/>
            <a:ext cx="723350" cy="72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195950" y="1385112"/>
            <a:ext cx="1162900" cy="13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985050" y="2064724"/>
            <a:ext cx="377875" cy="350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375200" y="3708749"/>
            <a:ext cx="377875" cy="350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463500" y="1330060"/>
            <a:ext cx="1162900" cy="150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358861" y="2415150"/>
            <a:ext cx="847876" cy="944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16"/>
          <p:cNvCxnSpPr>
            <a:stCxn id="208" idx="3"/>
            <a:endCxn id="211" idx="1"/>
          </p:cNvCxnSpPr>
          <p:nvPr/>
        </p:nvCxnSpPr>
        <p:spPr>
          <a:xfrm>
            <a:off x="3753075" y="3667838"/>
            <a:ext cx="1881900" cy="21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4" name="Google Shape;224;p16"/>
          <p:cNvCxnSpPr>
            <a:stCxn id="209" idx="3"/>
            <a:endCxn id="211" idx="1"/>
          </p:cNvCxnSpPr>
          <p:nvPr/>
        </p:nvCxnSpPr>
        <p:spPr>
          <a:xfrm flipH="1" rot="10800000">
            <a:off x="2527249" y="3884037"/>
            <a:ext cx="3107700" cy="162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5" name="Google Shape;225;p16"/>
          <p:cNvCxnSpPr>
            <a:stCxn id="211" idx="3"/>
            <a:endCxn id="221" idx="1"/>
          </p:cNvCxnSpPr>
          <p:nvPr/>
        </p:nvCxnSpPr>
        <p:spPr>
          <a:xfrm flipH="1" rot="10800000">
            <a:off x="7027712" y="2083361"/>
            <a:ext cx="2435700" cy="180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6" name="Google Shape;226;p16"/>
          <p:cNvCxnSpPr>
            <a:stCxn id="221" idx="2"/>
            <a:endCxn id="213" idx="0"/>
          </p:cNvCxnSpPr>
          <p:nvPr/>
        </p:nvCxnSpPr>
        <p:spPr>
          <a:xfrm flipH="1">
            <a:off x="9204350" y="2836450"/>
            <a:ext cx="840600" cy="244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7" name="Google Shape;227;p16"/>
          <p:cNvCxnSpPr>
            <a:stCxn id="218" idx="3"/>
            <a:endCxn id="221" idx="1"/>
          </p:cNvCxnSpPr>
          <p:nvPr/>
        </p:nvCxnSpPr>
        <p:spPr>
          <a:xfrm>
            <a:off x="8358850" y="2083250"/>
            <a:ext cx="1104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" name="Google Shape;228;p16"/>
          <p:cNvCxnSpPr>
            <a:stCxn id="218" idx="1"/>
            <a:endCxn id="207" idx="3"/>
          </p:cNvCxnSpPr>
          <p:nvPr/>
        </p:nvCxnSpPr>
        <p:spPr>
          <a:xfrm rot="10800000">
            <a:off x="2660850" y="2083250"/>
            <a:ext cx="4535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9" name="Google Shape;229;p16"/>
          <p:cNvCxnSpPr>
            <a:stCxn id="207" idx="3"/>
            <a:endCxn id="210" idx="1"/>
          </p:cNvCxnSpPr>
          <p:nvPr/>
        </p:nvCxnSpPr>
        <p:spPr>
          <a:xfrm>
            <a:off x="2660718" y="2083243"/>
            <a:ext cx="1801500" cy="164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0" name="Google Shape;230;p16"/>
          <p:cNvCxnSpPr>
            <a:stCxn id="208" idx="3"/>
            <a:endCxn id="210" idx="1"/>
          </p:cNvCxnSpPr>
          <p:nvPr/>
        </p:nvCxnSpPr>
        <p:spPr>
          <a:xfrm>
            <a:off x="3753075" y="3667838"/>
            <a:ext cx="709200" cy="6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1" name="Google Shape;231;p16"/>
          <p:cNvCxnSpPr>
            <a:stCxn id="210" idx="3"/>
            <a:endCxn id="211" idx="1"/>
          </p:cNvCxnSpPr>
          <p:nvPr/>
        </p:nvCxnSpPr>
        <p:spPr>
          <a:xfrm>
            <a:off x="5094025" y="3731800"/>
            <a:ext cx="540900" cy="15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2" name="Google Shape;232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185025" y="1979875"/>
            <a:ext cx="441375" cy="43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16"/>
          <p:cNvCxnSpPr>
            <a:stCxn id="213" idx="1"/>
            <a:endCxn id="212" idx="3"/>
          </p:cNvCxnSpPr>
          <p:nvPr/>
        </p:nvCxnSpPr>
        <p:spPr>
          <a:xfrm rot="10800000">
            <a:off x="8254423" y="5027113"/>
            <a:ext cx="312900" cy="1006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4" name="Google Shape;234;p16"/>
          <p:cNvCxnSpPr>
            <a:stCxn id="212" idx="1"/>
            <a:endCxn id="211" idx="3"/>
          </p:cNvCxnSpPr>
          <p:nvPr/>
        </p:nvCxnSpPr>
        <p:spPr>
          <a:xfrm rot="10800000">
            <a:off x="7027602" y="3883925"/>
            <a:ext cx="436500" cy="114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16"/>
          <p:cNvCxnSpPr>
            <a:stCxn id="221" idx="1"/>
            <a:endCxn id="222" idx="3"/>
          </p:cNvCxnSpPr>
          <p:nvPr/>
        </p:nvCxnSpPr>
        <p:spPr>
          <a:xfrm flipH="1">
            <a:off x="9206700" y="2083255"/>
            <a:ext cx="256800" cy="804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6" name="Google Shape;236;p16"/>
          <p:cNvCxnSpPr>
            <a:stCxn id="222" idx="1"/>
            <a:endCxn id="211" idx="3"/>
          </p:cNvCxnSpPr>
          <p:nvPr/>
        </p:nvCxnSpPr>
        <p:spPr>
          <a:xfrm flipH="1">
            <a:off x="7027761" y="2887263"/>
            <a:ext cx="1331100" cy="99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7" name="Google Shape;237;p16"/>
          <p:cNvCxnSpPr>
            <a:stCxn id="216" idx="3"/>
            <a:endCxn id="213" idx="1"/>
          </p:cNvCxnSpPr>
          <p:nvPr/>
        </p:nvCxnSpPr>
        <p:spPr>
          <a:xfrm>
            <a:off x="7157500" y="6033925"/>
            <a:ext cx="1409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1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1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1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2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1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, application&#10;&#10;Description automatically generated" id="243" name="Google Shape;243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3767" l="0" r="0" t="1166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8"/>
          <p:cNvSpPr/>
          <p:nvPr/>
        </p:nvSpPr>
        <p:spPr>
          <a:xfrm flipH="1" rot="5400000">
            <a:off x="-1410084" y="1410082"/>
            <a:ext cx="6858000" cy="4037836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8"/>
          <p:cNvSpPr/>
          <p:nvPr/>
        </p:nvSpPr>
        <p:spPr>
          <a:xfrm flipH="1" rot="5400000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8"/>
          <p:cNvSpPr/>
          <p:nvPr/>
        </p:nvSpPr>
        <p:spPr>
          <a:xfrm flipH="1" rot="5400000">
            <a:off x="767923" y="3588085"/>
            <a:ext cx="2501979" cy="4037841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8"/>
          <p:cNvSpPr/>
          <p:nvPr/>
        </p:nvSpPr>
        <p:spPr>
          <a:xfrm rot="-964587">
            <a:off x="-501737" y="969718"/>
            <a:ext cx="3900357" cy="4178958"/>
          </a:xfrm>
          <a:custGeom>
            <a:rect b="b" l="l" r="r" t="t"/>
            <a:pathLst>
              <a:path extrusionOk="0" h="4178958" w="3900357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8"/>
          <p:cNvSpPr/>
          <p:nvPr/>
        </p:nvSpPr>
        <p:spPr>
          <a:xfrm flipH="1" rot="5400000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8"/>
          <p:cNvSpPr txBox="1"/>
          <p:nvPr>
            <p:ph type="title"/>
          </p:nvPr>
        </p:nvSpPr>
        <p:spPr>
          <a:xfrm>
            <a:off x="466722" y="586855"/>
            <a:ext cx="3201366" cy="33874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Credits</a:t>
            </a:r>
            <a:endParaRPr/>
          </a:p>
        </p:txBody>
      </p:sp>
      <p:sp>
        <p:nvSpPr>
          <p:cNvPr id="256" name="Google Shape;256;p18"/>
          <p:cNvSpPr txBox="1"/>
          <p:nvPr>
            <p:ph idx="1" type="body"/>
          </p:nvPr>
        </p:nvSpPr>
        <p:spPr>
          <a:xfrm>
            <a:off x="4810259" y="649480"/>
            <a:ext cx="6555347" cy="5546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https://techvidvan.com/tutorials/reinforcement-learning/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https://starherald.com/townnews/school/scottsbluff-public-schools-practice-fire-drill-and-reunification-plan/article_eeed2982-0e47-5272-a207-e328d0fce806.html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u="sng">
                <a:solidFill>
                  <a:schemeClr val="hlink"/>
                </a:solidFill>
                <a:hlinkClick r:id="rId5"/>
              </a:rPr>
              <a:t>https://spaces4learning.com/articles/2014/07/01/fire-drill.aspx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u="sng">
                <a:solidFill>
                  <a:schemeClr val="hlink"/>
                </a:solidFill>
                <a:hlinkClick r:id="rId6"/>
              </a:rPr>
              <a:t>https://www.todaysoftmag.com/article/2225/bluetooth-beacon-tracking-it-works-both-ways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 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Images in technology stack are from: lucid.app, Google, Python, Swift</a:t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 flipH="1" rot="-5400000">
            <a:off x="2666617" y="-2666188"/>
            <a:ext cx="6858000" cy="12191234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 flipH="1" rot="10800000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 flipH="1" rot="-5400000">
            <a:off x="3649491" y="-1685840"/>
            <a:ext cx="4894564" cy="12193545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3">
            <a:alphaModFix/>
          </a:blip>
          <a:srcRect b="0" l="0" r="6047" t="0"/>
          <a:stretch/>
        </p:blipFill>
        <p:spPr>
          <a:xfrm>
            <a:off x="2078640" y="457200"/>
            <a:ext cx="8034720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4142164" y="610728"/>
            <a:ext cx="759618" cy="5710965"/>
          </a:xfrm>
          <a:custGeom>
            <a:rect b="b" l="l" r="r" t="t"/>
            <a:pathLst>
              <a:path extrusionOk="0" h="2447" w="414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rgbClr val="2F549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4144437" y="343079"/>
            <a:ext cx="482654" cy="5521414"/>
          </a:xfrm>
          <a:custGeom>
            <a:rect b="b" l="l" r="r" t="t"/>
            <a:pathLst>
              <a:path extrusionOk="0" h="2358" w="209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/>
          <p:cNvSpPr/>
          <p:nvPr/>
        </p:nvSpPr>
        <p:spPr>
          <a:xfrm>
            <a:off x="-3045" y="340424"/>
            <a:ext cx="4630139" cy="5265795"/>
          </a:xfrm>
          <a:custGeom>
            <a:rect b="b" l="l" r="r" t="t"/>
            <a:pathLst>
              <a:path extrusionOk="0" h="5265795" w="4630139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757" y="983891"/>
            <a:ext cx="3162439" cy="3993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/>
          <p:nvPr/>
        </p:nvSpPr>
        <p:spPr>
          <a:xfrm>
            <a:off x="4901780" y="1071563"/>
            <a:ext cx="7290218" cy="5242298"/>
          </a:xfrm>
          <a:custGeom>
            <a:rect b="b" l="l" r="r" t="t"/>
            <a:pathLst>
              <a:path extrusionOk="0" h="5242298" w="729021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5244" y="2313818"/>
            <a:ext cx="6020730" cy="2769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/>
          <p:nvPr/>
        </p:nvSpPr>
        <p:spPr>
          <a:xfrm flipH="1" rot="-5400000">
            <a:off x="2666617" y="-2666188"/>
            <a:ext cx="6858000" cy="12191234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/>
          <p:nvPr/>
        </p:nvSpPr>
        <p:spPr>
          <a:xfrm flipH="1" rot="10800000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/>
          <p:nvPr/>
        </p:nvSpPr>
        <p:spPr>
          <a:xfrm flipH="1" rot="-5400000">
            <a:off x="3649491" y="-1685840"/>
            <a:ext cx="4894564" cy="12193545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4"/>
          <p:cNvPicPr preferRelativeResize="0"/>
          <p:nvPr/>
        </p:nvPicPr>
        <p:blipFill rotWithShape="1">
          <a:blip r:embed="rId3">
            <a:alphaModFix/>
          </a:blip>
          <a:srcRect b="0" l="0" r="0" t="1490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/>
          <p:nvPr/>
        </p:nvSpPr>
        <p:spPr>
          <a:xfrm flipH="1" rot="-5400000">
            <a:off x="2666617" y="-2666188"/>
            <a:ext cx="6858000" cy="12191234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5"/>
          <p:cNvSpPr/>
          <p:nvPr/>
        </p:nvSpPr>
        <p:spPr>
          <a:xfrm flipH="1" rot="10800000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/>
          <p:nvPr/>
        </p:nvSpPr>
        <p:spPr>
          <a:xfrm flipH="1" rot="-5400000">
            <a:off x="3649491" y="-1685840"/>
            <a:ext cx="4894564" cy="12193545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LEGO, toy&#10;&#10;Description automatically generated" id="136" name="Google Shape;13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1518" y="457200"/>
            <a:ext cx="8868963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/>
          <p:nvPr/>
        </p:nvSpPr>
        <p:spPr>
          <a:xfrm>
            <a:off x="1210277" y="0"/>
            <a:ext cx="9771446" cy="6858000"/>
          </a:xfrm>
          <a:custGeom>
            <a:rect b="b" l="l" r="r" t="t"/>
            <a:pathLst>
              <a:path extrusionOk="0" h="6858000" w="9771446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rgbClr val="D8D8D8">
              <a:alpha val="6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, application&#10;&#10;Description automatically generated" id="143" name="Google Shape;143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1117" r="0" t="0"/>
          <a:stretch/>
        </p:blipFill>
        <p:spPr>
          <a:xfrm>
            <a:off x="1460597" y="10"/>
            <a:ext cx="9270806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7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7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021" y="643467"/>
            <a:ext cx="10037957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157" name="Google Shape;15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3542" y="1250792"/>
            <a:ext cx="7956142" cy="478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Machine Learning for Shortest Path Generation</a:t>
            </a:r>
            <a:endParaRPr/>
          </a:p>
        </p:txBody>
      </p:sp>
      <p:sp>
        <p:nvSpPr>
          <p:cNvPr id="163" name="Google Shape;163;p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Q-Learning Algorithm of Reinforcement Learning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4" name="Google Shape;1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513" y="2364775"/>
            <a:ext cx="9790975" cy="405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2021-05-05T06:14:23Z</dcterms:created>
</cp:coreProperties>
</file>